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79" r:id="rId3"/>
    <p:sldId id="278" r:id="rId4"/>
    <p:sldId id="270" r:id="rId5"/>
  </p:sldIdLst>
  <p:sldSz cx="12192000" cy="6858000"/>
  <p:notesSz cx="6858000" cy="9144000"/>
  <p:embeddedFontLs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elvetica Neue" panose="020B0604020202020204" charset="-52"/>
      <p:bold r:id="rId22"/>
    </p:embeddedFont>
    <p:embeddedFont>
      <p:font typeface="Microsoft Sans Serif" panose="020B0604020202020204" pitchFamily="34" charset="0"/>
      <p:regular r:id="rId23"/>
    </p:embeddedFont>
    <p:embeddedFont>
      <p:font typeface="Open Sans Regular" panose="020B0604020202020204" charset="0"/>
      <p:regular r:id="rId24"/>
    </p:embeddedFont>
    <p:embeddedFont>
      <p:font typeface="Bebas Neue Bold" panose="020B0606020202050201" charset="-52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2"/>
    <a:srgbClr val="002164"/>
    <a:srgbClr val="272B63"/>
    <a:srgbClr val="61D6FF"/>
    <a:srgbClr val="C2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3C260B5-A00F-7231-7ACB-535008A067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32A0BAA-5E02-CE50-F880-45D45606AF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72C6-A373-4F60-83BC-6CB9B97398A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EA23DE3-DF45-F254-0BE3-2BFC0B164F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871A0C-EFF7-216B-C85B-C3E5C55990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147A-00E8-4793-BF03-13DED9055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414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3CD8-A08B-478D-B194-FB86706887F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A4F9-09A8-4995-8AEB-BC86A065E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232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B385-0155-4B35-AD8A-A3113B4BFB84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825C-779A-46A2-97E8-9C9B8DBD3EAD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848-8B37-46D2-9AC6-59452EF74F88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9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E6EC-61C9-475D-94E0-9E8F5B4046CC}" type="datetime1">
              <a:rPr lang="ru-RU" smtClean="0"/>
              <a:t>17.11.2022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8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E9E1-2D91-41DF-A553-E255AAA1A8F1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14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DFEE-65DE-47AA-BBB3-CC4D06A0B48E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4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8802-3974-4DA0-A79B-D7F47175FE01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B041-E5D2-416A-9915-61CDE0E10F5C}" type="datetime1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3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8E7-29E5-406A-ABD0-3D9424869E42}" type="datetime1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4AE8-9E48-4031-919C-89310175A582}" type="datetime1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8720-68C2-4FEB-9A09-C1632B2D3D21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1F18-6014-466A-AB08-5DFB55696EBC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DA2DE0-555D-FFA9-F741-C23C381ED6A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288D-5551-4835-B1CD-5999BB2CC902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7862C0-8855-4703-A954-77977B5CB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" y="483"/>
            <a:ext cx="12191143" cy="6857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A7A725-DCE2-B6A2-1AA2-8F6CDEB24A3E}"/>
              </a:ext>
            </a:extLst>
          </p:cNvPr>
          <p:cNvSpPr txBox="1"/>
          <p:nvPr/>
        </p:nvSpPr>
        <p:spPr>
          <a:xfrm>
            <a:off x="512405" y="3805023"/>
            <a:ext cx="10443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ГОСУДАРСТВЕННАЯ </a:t>
            </a:r>
            <a:r>
              <a:rPr lang="ru-RU" sz="4000" b="1" spc="1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ИНФОРМАЦИОННАЯ СИСТЕМА</a:t>
            </a:r>
            <a:endParaRPr lang="ru-RU" sz="4000" b="1" spc="100" dirty="0">
              <a:solidFill>
                <a:schemeClr val="bg1"/>
              </a:solidFill>
              <a:latin typeface="Bebas Neue Bold" panose="020B0606020202050201" pitchFamily="34" charset="-52"/>
            </a:endParaRPr>
          </a:p>
          <a:p>
            <a:r>
              <a:rPr lang="ru-RU" sz="4000" b="1" spc="1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ЭЛЕКТРОННЫЕ ПЕРЕВОЗОЧНЫЕ ДОКУМЕНТЫ</a:t>
            </a:r>
            <a:endParaRPr lang="ru-RU" sz="4000" b="1" spc="1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EB465C-A79E-2695-1C7A-96553EEAEF6F}"/>
              </a:ext>
            </a:extLst>
          </p:cNvPr>
          <p:cNvSpPr txBox="1"/>
          <p:nvPr/>
        </p:nvSpPr>
        <p:spPr>
          <a:xfrm>
            <a:off x="512405" y="5205407"/>
            <a:ext cx="3429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1D6FF"/>
                </a:solidFill>
                <a:latin typeface="HeliosC" panose="00000500000000000000" pitchFamily="2" charset="-52"/>
              </a:rPr>
              <a:t>Скачков Дмитрий</a:t>
            </a:r>
          </a:p>
          <a:p>
            <a:r>
              <a:rPr lang="ru-RU" sz="1400" dirty="0" smtClean="0">
                <a:solidFill>
                  <a:srgbClr val="61D6FF"/>
                </a:solidFill>
                <a:latin typeface="HeliosC" panose="00000500000000000000" pitchFamily="2" charset="-52"/>
              </a:rPr>
              <a:t>Директор департамента цифрового развития </a:t>
            </a:r>
          </a:p>
          <a:p>
            <a:r>
              <a:rPr lang="ru-RU" sz="1400" dirty="0" smtClean="0">
                <a:solidFill>
                  <a:srgbClr val="61D6FF"/>
                </a:solidFill>
                <a:latin typeface="HeliosC" panose="00000500000000000000" pitchFamily="2" charset="-52"/>
              </a:rPr>
              <a:t>Министерства Транспорта Российской Федерации</a:t>
            </a:r>
            <a:endParaRPr lang="ru-RU" sz="1400" dirty="0">
              <a:solidFill>
                <a:srgbClr val="61D6FF"/>
              </a:solidFill>
              <a:latin typeface="HeliosC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883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4797938"/>
            <a:ext cx="12192000" cy="745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Shape 92"/>
          <p:cNvSpPr/>
          <p:nvPr/>
        </p:nvSpPr>
        <p:spPr>
          <a:xfrm rot="5400000">
            <a:off x="3023488" y="5042109"/>
            <a:ext cx="745712" cy="257381"/>
          </a:xfrm>
          <a:prstGeom prst="triangle">
            <a:avLst/>
          </a:prstGeom>
          <a:solidFill>
            <a:srgbClr val="00216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3942681" y="4861302"/>
            <a:ext cx="364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электронная транспортная накладная</a:t>
            </a:r>
            <a:endParaRPr lang="ru-RU" dirty="0">
              <a:solidFill>
                <a:srgbClr val="506478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0782" y="5154496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06478"/>
                </a:solidFill>
                <a:latin typeface="Arial Narrow" panose="020B0606020202030204" pitchFamily="34" charset="0"/>
              </a:rPr>
              <a:t>электронный заказ-наряд</a:t>
            </a:r>
          </a:p>
        </p:txBody>
      </p:sp>
      <p:sp>
        <p:nvSpPr>
          <p:cNvPr id="28" name="Shape 77"/>
          <p:cNvSpPr/>
          <p:nvPr/>
        </p:nvSpPr>
        <p:spPr>
          <a:xfrm rot="5400000">
            <a:off x="3883692" y="5030609"/>
            <a:ext cx="58529" cy="60493"/>
          </a:xfrm>
          <a:prstGeom prst="rect">
            <a:avLst/>
          </a:prstGeom>
          <a:solidFill>
            <a:srgbClr val="FF572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Shape 77"/>
          <p:cNvSpPr/>
          <p:nvPr/>
        </p:nvSpPr>
        <p:spPr>
          <a:xfrm rot="5400000">
            <a:off x="3883692" y="5330011"/>
            <a:ext cx="58529" cy="60493"/>
          </a:xfrm>
          <a:prstGeom prst="rect">
            <a:avLst/>
          </a:prstGeom>
          <a:solidFill>
            <a:srgbClr val="FF572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C8A4C7-845B-4346-8442-EE228945F3CF}"/>
              </a:ext>
            </a:extLst>
          </p:cNvPr>
          <p:cNvSpPr txBox="1"/>
          <p:nvPr/>
        </p:nvSpPr>
        <p:spPr>
          <a:xfrm>
            <a:off x="267960" y="148222"/>
            <a:ext cx="357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ЗАПУСК Гис </a:t>
            </a:r>
            <a:r>
              <a:rPr lang="ru-RU" sz="3200" b="1" spc="100" dirty="0" err="1" smtClean="0">
                <a:solidFill>
                  <a:schemeClr val="bg1"/>
                </a:solidFill>
                <a:latin typeface="Bebas Neue Bold" panose="020B0606020202050201" pitchFamily="34" charset="-52"/>
              </a:rPr>
              <a:t>эпд</a:t>
            </a:r>
            <a:endParaRPr lang="ru-RU" sz="3200" b="1" spc="1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0000500000000000000" pitchFamily="2" charset="-52"/>
              </a:rPr>
              <a:pPr algn="r"/>
              <a:t>2</a:t>
            </a:fld>
            <a:endParaRPr lang="ru-RU" b="0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Shape 74"/>
          <p:cNvSpPr/>
          <p:nvPr/>
        </p:nvSpPr>
        <p:spPr>
          <a:xfrm>
            <a:off x="895079" y="1239122"/>
            <a:ext cx="5739057" cy="91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lvl="0">
              <a:lnSpc>
                <a:spcPct val="110000"/>
              </a:lnSpc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Минтранс России совместно с ФНС России, 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Минцифры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России, МВД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России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и 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Ространснадзором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 обеспечил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с 1 сентября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2022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 pitchFamily="2" charset="0"/>
                <a:cs typeface="Open Sans Regular" pitchFamily="2" charset="0"/>
              </a:rPr>
              <a:t>полномасштабный запуск ГИС ЭПД</a:t>
            </a:r>
          </a:p>
        </p:txBody>
      </p:sp>
      <p:sp>
        <p:nvSpPr>
          <p:cNvPr id="11" name="Shape 77"/>
          <p:cNvSpPr/>
          <p:nvPr/>
        </p:nvSpPr>
        <p:spPr>
          <a:xfrm>
            <a:off x="597110" y="1247172"/>
            <a:ext cx="95256" cy="37529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Shape 78"/>
          <p:cNvSpPr/>
          <p:nvPr/>
        </p:nvSpPr>
        <p:spPr>
          <a:xfrm>
            <a:off x="597110" y="2425484"/>
            <a:ext cx="95256" cy="3752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" name="Группа 4"/>
          <p:cNvGrpSpPr/>
          <p:nvPr/>
        </p:nvGrpSpPr>
        <p:grpSpPr>
          <a:xfrm>
            <a:off x="7275113" y="484096"/>
            <a:ext cx="4617117" cy="3728317"/>
            <a:chOff x="6852034" y="1663098"/>
            <a:chExt cx="4341520" cy="3505772"/>
          </a:xfrm>
        </p:grpSpPr>
        <p:grpSp>
          <p:nvGrpSpPr>
            <p:cNvPr id="14" name="Group 82"/>
            <p:cNvGrpSpPr/>
            <p:nvPr/>
          </p:nvGrpSpPr>
          <p:grpSpPr>
            <a:xfrm>
              <a:off x="6852034" y="1663098"/>
              <a:ext cx="4341520" cy="3505772"/>
              <a:chOff x="-1" y="-1"/>
              <a:chExt cx="5911443" cy="4773482"/>
            </a:xfrm>
          </p:grpSpPr>
          <p:pic>
            <p:nvPicPr>
              <p:cNvPr id="15" name="image5.png" descr="Перевозочные документы.png"/>
              <p:cNvPicPr/>
              <p:nvPr/>
            </p:nvPicPr>
            <p:blipFill>
              <a:blip r:embed="rId3">
                <a:extLst/>
              </a:blip>
              <a:srcRect b="30136"/>
              <a:stretch>
                <a:fillRect/>
              </a:stretch>
            </p:blipFill>
            <p:spPr>
              <a:xfrm>
                <a:off x="460797" y="1309898"/>
                <a:ext cx="4989847" cy="3063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6.png" descr="notebook.png"/>
              <p:cNvPicPr/>
              <p:nvPr/>
            </p:nvPicPr>
            <p:blipFill>
              <a:blip r:embed="rId4">
                <a:extLst/>
              </a:blip>
              <a:srcRect b="19249"/>
              <a:stretch>
                <a:fillRect/>
              </a:stretch>
            </p:blipFill>
            <p:spPr>
              <a:xfrm>
                <a:off x="-1" y="-1"/>
                <a:ext cx="5911443" cy="47734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6000" endPos="40000" dir="5400000" sy="-100000" algn="bl" rotWithShape="0"/>
              </a:effectLst>
            </p:spPr>
          </p:pic>
        </p:grpSp>
        <p:pic>
          <p:nvPicPr>
            <p:cNvPr id="18" name="object 9"/>
            <p:cNvPicPr/>
            <p:nvPr/>
          </p:nvPicPr>
          <p:blipFill rotWithShape="1">
            <a:blip r:embed="rId5" cstate="print"/>
            <a:srcRect t="37" r="146" b="953"/>
            <a:stretch/>
          </p:blipFill>
          <p:spPr>
            <a:xfrm>
              <a:off x="7190456" y="2625123"/>
              <a:ext cx="3696482" cy="2323595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799810" y="2348255"/>
            <a:ext cx="583432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  <a:sym typeface="Open Sans Regular"/>
              </a:rPr>
              <a:t>В настоящее время 9 операторов ИС ЭПД внесены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  <a:sym typeface="Open Sans Regular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  <a:sym typeface="Open Sans Regular"/>
              </a:rPr>
              <a:t>реестр операторов. 7 операторов подключены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  <a:sym typeface="Open Sans Regular"/>
              </a:rPr>
              <a:t>к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  <a:sym typeface="Open Sans Regular"/>
              </a:rPr>
              <a:t>ГИС ЭПД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  <a:sym typeface="Open Sans Regular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  <a:sym typeface="Open Sans Regular"/>
              </a:rPr>
              <a:t>участвуют в электронном документообороте ЭПД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9810" y="3464263"/>
            <a:ext cx="5729006" cy="98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54">
              <a:lnSpc>
                <a:spcPct val="110000"/>
              </a:lnSpc>
              <a:spcBef>
                <a:spcPts val="906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В ГИС ЭПД реализован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предусмотренный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законодательством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Российской Федерации комплекс мер защиты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информации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, согласованный с ФСБ России и ФСТЭК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Open Sans Regular"/>
                <a:cs typeface="Open Sans Regular"/>
              </a:rPr>
              <a:t>России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ea typeface="Open Sans Regular"/>
              <a:cs typeface="Open Sans Regular"/>
            </a:endParaRPr>
          </a:p>
        </p:txBody>
      </p:sp>
      <p:sp>
        <p:nvSpPr>
          <p:cNvPr id="17" name="Shape 78"/>
          <p:cNvSpPr/>
          <p:nvPr/>
        </p:nvSpPr>
        <p:spPr>
          <a:xfrm>
            <a:off x="597110" y="3525564"/>
            <a:ext cx="95256" cy="375292"/>
          </a:xfrm>
          <a:prstGeom prst="rect">
            <a:avLst/>
          </a:prstGeom>
          <a:solidFill>
            <a:srgbClr val="FF572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1" name="Shape 91"/>
          <p:cNvSpPr/>
          <p:nvPr/>
        </p:nvSpPr>
        <p:spPr>
          <a:xfrm>
            <a:off x="2564" y="4797937"/>
            <a:ext cx="3265087" cy="745716"/>
          </a:xfrm>
          <a:prstGeom prst="rect">
            <a:avLst/>
          </a:prstGeom>
          <a:solidFill>
            <a:srgbClr val="00216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6823" y="4985219"/>
            <a:ext cx="299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 1 сентября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54779"/>
            <a:ext cx="12192000" cy="745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Shape 92"/>
          <p:cNvSpPr/>
          <p:nvPr/>
        </p:nvSpPr>
        <p:spPr>
          <a:xfrm rot="5400000">
            <a:off x="3023485" y="5898950"/>
            <a:ext cx="745712" cy="257381"/>
          </a:xfrm>
          <a:prstGeom prst="triangle">
            <a:avLst/>
          </a:prstGeom>
          <a:solidFill>
            <a:srgbClr val="00216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" name="Shape 91"/>
          <p:cNvSpPr/>
          <p:nvPr/>
        </p:nvSpPr>
        <p:spPr>
          <a:xfrm>
            <a:off x="2564" y="5654778"/>
            <a:ext cx="3265085" cy="745716"/>
          </a:xfrm>
          <a:prstGeom prst="rect">
            <a:avLst/>
          </a:prstGeom>
          <a:solidFill>
            <a:srgbClr val="00216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6822" y="5842970"/>
            <a:ext cx="2888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 1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марта 2023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785436" y="4861303"/>
            <a:ext cx="4106794" cy="369332"/>
            <a:chOff x="7785436" y="4861303"/>
            <a:chExt cx="4106794" cy="3693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45929" y="4861303"/>
              <a:ext cx="4046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506478"/>
                  </a:solidFill>
                  <a:latin typeface="Arial Narrow" panose="020B0606020202030204" pitchFamily="34" charset="0"/>
                </a:rPr>
                <a:t>электронная </a:t>
              </a:r>
              <a:r>
                <a:rPr lang="ru-RU" dirty="0">
                  <a:solidFill>
                    <a:srgbClr val="506478"/>
                  </a:solidFill>
                  <a:latin typeface="Arial Narrow" panose="020B0606020202030204" pitchFamily="34" charset="0"/>
                </a:rPr>
                <a:t>сопроводительная ведомость </a:t>
              </a:r>
              <a:endParaRPr lang="ru-RU" dirty="0"/>
            </a:p>
          </p:txBody>
        </p:sp>
        <p:sp>
          <p:nvSpPr>
            <p:cNvPr id="36" name="Shape 77"/>
            <p:cNvSpPr/>
            <p:nvPr/>
          </p:nvSpPr>
          <p:spPr>
            <a:xfrm rot="5400000">
              <a:off x="7786418" y="5035140"/>
              <a:ext cx="58529" cy="60493"/>
            </a:xfrm>
            <a:prstGeom prst="rect">
              <a:avLst/>
            </a:prstGeom>
            <a:solidFill>
              <a:srgbClr val="FF57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882710" y="5691077"/>
            <a:ext cx="2599026" cy="369332"/>
            <a:chOff x="3882710" y="5827671"/>
            <a:chExt cx="2599026" cy="36933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942681" y="5827671"/>
              <a:ext cx="25390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506478"/>
                  </a:solidFill>
                  <a:latin typeface="Arial Narrow" panose="020B0606020202030204" pitchFamily="34" charset="0"/>
                </a:rPr>
                <a:t>электронный путевой лист</a:t>
              </a:r>
            </a:p>
          </p:txBody>
        </p:sp>
        <p:sp>
          <p:nvSpPr>
            <p:cNvPr id="40" name="Shape 77"/>
            <p:cNvSpPr/>
            <p:nvPr/>
          </p:nvSpPr>
          <p:spPr>
            <a:xfrm rot="5400000">
              <a:off x="3883692" y="5998422"/>
              <a:ext cx="58529" cy="60493"/>
            </a:xfrm>
            <a:prstGeom prst="rect">
              <a:avLst/>
            </a:prstGeom>
            <a:solidFill>
              <a:srgbClr val="FF57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882710" y="5984918"/>
            <a:ext cx="3490804" cy="369332"/>
            <a:chOff x="3882710" y="6045878"/>
            <a:chExt cx="3490804" cy="3693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950782" y="6045878"/>
              <a:ext cx="3422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506478"/>
                  </a:solidFill>
                  <a:latin typeface="Arial Narrow" panose="020B0606020202030204" pitchFamily="34" charset="0"/>
                </a:rPr>
                <a:t>электронный договор </a:t>
              </a:r>
              <a:r>
                <a:rPr lang="ru-RU" dirty="0">
                  <a:solidFill>
                    <a:srgbClr val="506478"/>
                  </a:solidFill>
                  <a:latin typeface="Arial Narrow" panose="020B0606020202030204" pitchFamily="34" charset="0"/>
                </a:rPr>
                <a:t>фрахтования</a:t>
              </a:r>
            </a:p>
          </p:txBody>
        </p:sp>
        <p:sp>
          <p:nvSpPr>
            <p:cNvPr id="42" name="Shape 77"/>
            <p:cNvSpPr/>
            <p:nvPr/>
          </p:nvSpPr>
          <p:spPr>
            <a:xfrm rot="5400000">
              <a:off x="3883692" y="6227700"/>
              <a:ext cx="58529" cy="60493"/>
            </a:xfrm>
            <a:prstGeom prst="rect">
              <a:avLst/>
            </a:prstGeom>
            <a:solidFill>
              <a:srgbClr val="FF57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785436" y="5658304"/>
            <a:ext cx="2757678" cy="369332"/>
            <a:chOff x="7785436" y="5658304"/>
            <a:chExt cx="2757678" cy="36933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871756" y="5658304"/>
              <a:ext cx="2671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506478"/>
                  </a:solidFill>
                  <a:latin typeface="Arial Narrow" panose="020B0606020202030204" pitchFamily="34" charset="0"/>
                </a:rPr>
                <a:t>электронный </a:t>
              </a:r>
              <a:r>
                <a:rPr lang="ru-RU" dirty="0" smtClean="0">
                  <a:solidFill>
                    <a:srgbClr val="506478"/>
                  </a:solidFill>
                  <a:latin typeface="Arial Narrow" panose="020B0606020202030204" pitchFamily="34" charset="0"/>
                </a:rPr>
                <a:t>заказ (заявка)</a:t>
              </a:r>
              <a:endParaRPr lang="ru-RU" dirty="0">
                <a:solidFill>
                  <a:srgbClr val="506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Shape 77"/>
            <p:cNvSpPr/>
            <p:nvPr/>
          </p:nvSpPr>
          <p:spPr>
            <a:xfrm rot="5400000">
              <a:off x="7786418" y="5829258"/>
              <a:ext cx="58529" cy="60493"/>
            </a:xfrm>
            <a:prstGeom prst="rect">
              <a:avLst/>
            </a:prstGeom>
            <a:solidFill>
              <a:srgbClr val="FF572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32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2990762"/>
            <a:ext cx="12192000" cy="3520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C8A4C7-845B-4346-8442-EE228945F3CF}"/>
              </a:ext>
            </a:extLst>
          </p:cNvPr>
          <p:cNvSpPr txBox="1"/>
          <p:nvPr/>
        </p:nvSpPr>
        <p:spPr>
          <a:xfrm>
            <a:off x="267960" y="148222"/>
            <a:ext cx="357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ЗАПУСК Гис </a:t>
            </a:r>
            <a:r>
              <a:rPr lang="ru-RU" sz="3200" b="1" spc="100" dirty="0" err="1" smtClean="0">
                <a:solidFill>
                  <a:schemeClr val="bg1"/>
                </a:solidFill>
                <a:latin typeface="Bebas Neue Bold" panose="020B0606020202050201" pitchFamily="34" charset="-52"/>
              </a:rPr>
              <a:t>эпд</a:t>
            </a:r>
            <a:endParaRPr lang="ru-RU" sz="3200" b="1" spc="1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0000500000000000000" pitchFamily="2" charset="-52"/>
              </a:rPr>
              <a:pPr algn="r"/>
              <a:t>3</a:t>
            </a:fld>
            <a:endParaRPr lang="ru-RU" b="0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2537865" y="1389277"/>
            <a:ext cx="7780304" cy="691241"/>
          </a:xfrm>
          <a:prstGeom prst="rect">
            <a:avLst/>
          </a:prstGeom>
        </p:spPr>
        <p:txBody>
          <a:bodyPr vert="horz" wrap="square" lIns="0" tIns="13996" rIns="0" bIns="0" rtlCol="0">
            <a:spAutoFit/>
          </a:bodyPr>
          <a:lstStyle/>
          <a:p>
            <a:pPr marL="162361">
              <a:lnSpc>
                <a:spcPct val="110000"/>
              </a:lnSpc>
              <a:spcBef>
                <a:spcPts val="110"/>
              </a:spcBef>
            </a:pPr>
            <a:r>
              <a:rPr sz="2000" b="1" dirty="0">
                <a:latin typeface="Arial Narrow" panose="020B0606020202030204" pitchFamily="34" charset="0"/>
                <a:cs typeface="Microsoft Sans Serif"/>
              </a:rPr>
              <a:t>МИНТРАНСОМ РОССИИ СОВМЕСТНО С ФНС РОССИИ ОБЕСПЕЧЕНО ПРИНЯТИЕ НЕОБХОДИМОЙ </a:t>
            </a:r>
            <a:r>
              <a:rPr sz="2000" b="1" dirty="0" smtClean="0">
                <a:latin typeface="Arial Narrow" panose="020B0606020202030204" pitchFamily="34" charset="0"/>
                <a:cs typeface="Microsoft Sans Serif"/>
              </a:rPr>
              <a:t>НОРМАТИВНОЙ</a:t>
            </a:r>
            <a:r>
              <a:rPr lang="en-US" sz="2000" b="1" dirty="0" smtClean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2000" b="1" dirty="0" smtClean="0">
                <a:latin typeface="Arial Narrow" panose="020B0606020202030204" pitchFamily="34" charset="0"/>
                <a:cs typeface="Microsoft Sans Serif"/>
              </a:rPr>
              <a:t>ПРАВОВОЙ </a:t>
            </a:r>
            <a:r>
              <a:rPr sz="2000" b="1" dirty="0">
                <a:latin typeface="Arial Narrow" panose="020B0606020202030204" pitchFamily="34" charset="0"/>
                <a:cs typeface="Microsoft Sans Serif"/>
              </a:rPr>
              <a:t>БАЗЫ </a:t>
            </a:r>
            <a:endParaRPr sz="2000" dirty="0">
              <a:latin typeface="Arial Narrow" panose="020B0606020202030204" pitchFamily="34" charset="0"/>
              <a:cs typeface="Microsoft Sans Serif"/>
            </a:endParaRPr>
          </a:p>
        </p:txBody>
      </p:sp>
      <p:sp>
        <p:nvSpPr>
          <p:cNvPr id="21" name="object 25"/>
          <p:cNvSpPr txBox="1"/>
          <p:nvPr/>
        </p:nvSpPr>
        <p:spPr>
          <a:xfrm>
            <a:off x="346959" y="3526976"/>
            <a:ext cx="3500852" cy="1870025"/>
          </a:xfrm>
          <a:prstGeom prst="rect">
            <a:avLst/>
          </a:prstGeom>
        </p:spPr>
        <p:txBody>
          <a:bodyPr vert="horz" wrap="square" lIns="0" tIns="13996" rIns="0" bIns="0" rtlCol="0">
            <a:spAutoFit/>
          </a:bodyPr>
          <a:lstStyle/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sz="1600" dirty="0" err="1" smtClean="0">
                <a:latin typeface="Arial Narrow" panose="020B0606020202030204" pitchFamily="34" charset="0"/>
                <a:cs typeface="Microsoft Sans Serif"/>
              </a:rPr>
              <a:t>Федеральный</a:t>
            </a:r>
            <a:r>
              <a:rPr sz="1600" dirty="0" smtClean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600" dirty="0">
                <a:latin typeface="Arial Narrow" panose="020B0606020202030204" pitchFamily="34" charset="0"/>
                <a:cs typeface="Microsoft Sans Serif"/>
              </a:rPr>
              <a:t>закон от 02.07.2021 № 336-ФЗ (изменения в Устав автомобильного транспорта в части ЭТрН, ЭЗН и </a:t>
            </a:r>
            <a:r>
              <a:rPr sz="1600" dirty="0" smtClean="0">
                <a:latin typeface="Arial Narrow" panose="020B0606020202030204" pitchFamily="34" charset="0"/>
                <a:cs typeface="Microsoft Sans Serif"/>
              </a:rPr>
              <a:t>ЭС</a:t>
            </a:r>
            <a:r>
              <a:rPr lang="ru-RU" sz="1600" dirty="0" smtClean="0">
                <a:latin typeface="Arial Narrow" panose="020B0606020202030204" pitchFamily="34" charset="0"/>
                <a:cs typeface="Microsoft Sans Serif"/>
              </a:rPr>
              <a:t>В</a:t>
            </a:r>
            <a:r>
              <a:rPr sz="1600" dirty="0" smtClean="0">
                <a:latin typeface="Arial Narrow" panose="020B0606020202030204" pitchFamily="34" charset="0"/>
                <a:cs typeface="Microsoft Sans Serif"/>
              </a:rPr>
              <a:t>)</a:t>
            </a:r>
            <a:endParaRPr sz="1600" dirty="0">
              <a:latin typeface="Arial Narrow" panose="020B0606020202030204" pitchFamily="34" charset="0"/>
              <a:cs typeface="Microsoft Sans Serif"/>
            </a:endParaRPr>
          </a:p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sz="1600" dirty="0">
                <a:latin typeface="Arial Narrow" panose="020B0606020202030204" pitchFamily="34" charset="0"/>
                <a:cs typeface="Microsoft Sans Serif"/>
              </a:rPr>
              <a:t>Федеральный закон от 06.03.2022 № 39-ФЗ (изменения в Устав автомобильного транспорта в части ЭПЛ, ЭЗЗ и ЭДФ</a:t>
            </a:r>
            <a:r>
              <a:rPr sz="1600" dirty="0" smtClean="0">
                <a:latin typeface="Arial Narrow" panose="020B0606020202030204" pitchFamily="34" charset="0"/>
                <a:cs typeface="Microsoft Sans Serif"/>
              </a:rPr>
              <a:t>)</a:t>
            </a:r>
            <a:endParaRPr sz="1600" dirty="0">
              <a:latin typeface="Arial Narrow" panose="020B0606020202030204" pitchFamily="34" charset="0"/>
              <a:cs typeface="Microsoft Sans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3438" y="2119554"/>
            <a:ext cx="741074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361">
              <a:lnSpc>
                <a:spcPct val="110000"/>
              </a:lnSpc>
              <a:spcBef>
                <a:spcPts val="11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Microsoft Sans Serif"/>
              </a:rPr>
              <a:t>(2 Федеральных закона, 3 постановления Правительства РФ и 3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ведомственных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акта):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86887" y="3498983"/>
            <a:ext cx="3442198" cy="269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Приказ ФНС России от 09.12.2021 </a:t>
            </a:r>
            <a:r>
              <a:rPr lang="en-US" sz="1600" dirty="0" smtClean="0">
                <a:latin typeface="Arial Narrow" panose="020B0606020202030204" pitchFamily="34" charset="0"/>
                <a:cs typeface="Microsoft Sans Serif"/>
              </a:rPr>
              <a:t/>
            </a:r>
            <a:br>
              <a:rPr lang="en-US" sz="1600" dirty="0" smtClean="0">
                <a:latin typeface="Arial Narrow" panose="020B0606020202030204" pitchFamily="34" charset="0"/>
                <a:cs typeface="Microsoft Sans Serif"/>
              </a:rPr>
            </a:br>
            <a:r>
              <a:rPr lang="ru-RU" sz="1600" dirty="0" smtClean="0">
                <a:latin typeface="Arial Narrow" panose="020B0606020202030204" pitchFamily="34" charset="0"/>
                <a:cs typeface="Microsoft Sans Serif"/>
              </a:rPr>
              <a:t>№ </a:t>
            </a: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ЕД-7-26/1065@ (Формат ЭПД)</a:t>
            </a:r>
          </a:p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Приказ Минтранса России от 25.05.2022 № 200 (Порядок включения юридических лиц в реестр операторов)</a:t>
            </a:r>
          </a:p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Приказ Минтранса России от 10.02.2022 № 40 (Порядок формирования и ведения реестра операторов)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4770" y="3490400"/>
            <a:ext cx="3727592" cy="272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Постановление Правительства РФ от 30.11.2021 № 2116 (изменения в Правила перевозок грузов)</a:t>
            </a:r>
          </a:p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Постановление Правительства РФ </a:t>
            </a:r>
            <a:r>
              <a:rPr lang="en-US" sz="1600" dirty="0" smtClean="0">
                <a:latin typeface="Arial Narrow" panose="020B0606020202030204" pitchFamily="34" charset="0"/>
                <a:cs typeface="Microsoft Sans Serif"/>
              </a:rPr>
              <a:t/>
            </a:r>
            <a:br>
              <a:rPr lang="en-US" sz="1600" dirty="0" smtClean="0">
                <a:latin typeface="Arial Narrow" panose="020B0606020202030204" pitchFamily="34" charset="0"/>
                <a:cs typeface="Microsoft Sans Serif"/>
              </a:rPr>
            </a:br>
            <a:r>
              <a:rPr lang="ru-RU" sz="1600" dirty="0" smtClean="0">
                <a:latin typeface="Arial Narrow" panose="020B0606020202030204" pitchFamily="34" charset="0"/>
                <a:cs typeface="Microsoft Sans Serif"/>
              </a:rPr>
              <a:t>от </a:t>
            </a: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03.03.2022 № 281 (Правила предоставления информации </a:t>
            </a:r>
            <a:r>
              <a:rPr lang="ru-RU" sz="1600" dirty="0" smtClean="0">
                <a:latin typeface="Arial Narrow" panose="020B0606020202030204" pitchFamily="34" charset="0"/>
                <a:cs typeface="Microsoft Sans Serif"/>
              </a:rPr>
              <a:t>в </a:t>
            </a: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ГИС ЭПД)</a:t>
            </a:r>
          </a:p>
          <a:p>
            <a:pPr marL="13297">
              <a:lnSpc>
                <a:spcPct val="110000"/>
              </a:lnSpc>
              <a:spcBef>
                <a:spcPts val="1800"/>
              </a:spcBef>
              <a:tabLst>
                <a:tab pos="329622" algn="l"/>
                <a:tab pos="330321" algn="l"/>
              </a:tabLst>
            </a:pP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Постановление Правительства РФ </a:t>
            </a:r>
            <a:r>
              <a:rPr lang="en-US" sz="1600" dirty="0" smtClean="0">
                <a:latin typeface="Arial Narrow" panose="020B0606020202030204" pitchFamily="34" charset="0"/>
                <a:cs typeface="Microsoft Sans Serif"/>
              </a:rPr>
              <a:t/>
            </a:r>
            <a:br>
              <a:rPr lang="en-US" sz="1600" dirty="0" smtClean="0">
                <a:latin typeface="Arial Narrow" panose="020B0606020202030204" pitchFamily="34" charset="0"/>
                <a:cs typeface="Microsoft Sans Serif"/>
              </a:rPr>
            </a:br>
            <a:r>
              <a:rPr lang="ru-RU" sz="1600" dirty="0" smtClean="0">
                <a:latin typeface="Arial Narrow" panose="020B0606020202030204" pitchFamily="34" charset="0"/>
                <a:cs typeface="Microsoft Sans Serif"/>
              </a:rPr>
              <a:t>от </a:t>
            </a:r>
            <a:r>
              <a:rPr lang="ru-RU" sz="1600" dirty="0">
                <a:latin typeface="Arial Narrow" panose="020B0606020202030204" pitchFamily="34" charset="0"/>
                <a:cs typeface="Microsoft Sans Serif"/>
              </a:rPr>
              <a:t>21.05.2022 № 931 (Правила обмена ЭПД)</a:t>
            </a:r>
          </a:p>
        </p:txBody>
      </p:sp>
      <p:sp>
        <p:nvSpPr>
          <p:cNvPr id="23" name="Shape 77"/>
          <p:cNvSpPr/>
          <p:nvPr/>
        </p:nvSpPr>
        <p:spPr>
          <a:xfrm rot="5400000">
            <a:off x="481911" y="3143549"/>
            <a:ext cx="95256" cy="375292"/>
          </a:xfrm>
          <a:prstGeom prst="rect">
            <a:avLst/>
          </a:prstGeom>
          <a:solidFill>
            <a:srgbClr val="FF572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Shape 77"/>
          <p:cNvSpPr/>
          <p:nvPr/>
        </p:nvSpPr>
        <p:spPr>
          <a:xfrm rot="5400000">
            <a:off x="4430963" y="3143549"/>
            <a:ext cx="95256" cy="37529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77"/>
          <p:cNvSpPr/>
          <p:nvPr/>
        </p:nvSpPr>
        <p:spPr>
          <a:xfrm rot="5400000">
            <a:off x="8529482" y="3143549"/>
            <a:ext cx="95256" cy="3752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Полилиния 28"/>
          <p:cNvSpPr/>
          <p:nvPr/>
        </p:nvSpPr>
        <p:spPr>
          <a:xfrm>
            <a:off x="-1" y="1396890"/>
            <a:ext cx="2209801" cy="995213"/>
          </a:xfrm>
          <a:custGeom>
            <a:avLst/>
            <a:gdLst>
              <a:gd name="connsiteX0" fmla="*/ 0 w 1678432"/>
              <a:gd name="connsiteY0" fmla="*/ 0 h 755904"/>
              <a:gd name="connsiteX1" fmla="*/ 1300480 w 1678432"/>
              <a:gd name="connsiteY1" fmla="*/ 0 h 755904"/>
              <a:gd name="connsiteX2" fmla="*/ 1678432 w 1678432"/>
              <a:gd name="connsiteY2" fmla="*/ 377952 h 755904"/>
              <a:gd name="connsiteX3" fmla="*/ 1300480 w 1678432"/>
              <a:gd name="connsiteY3" fmla="*/ 755904 h 755904"/>
              <a:gd name="connsiteX4" fmla="*/ 1300470 w 1678432"/>
              <a:gd name="connsiteY4" fmla="*/ 755903 h 755904"/>
              <a:gd name="connsiteX5" fmla="*/ 0 w 1678432"/>
              <a:gd name="connsiteY5" fmla="*/ 755903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8432" h="755904">
                <a:moveTo>
                  <a:pt x="0" y="0"/>
                </a:moveTo>
                <a:lnTo>
                  <a:pt x="1300480" y="0"/>
                </a:lnTo>
                <a:cubicBezTo>
                  <a:pt x="1509217" y="0"/>
                  <a:pt x="1678432" y="169215"/>
                  <a:pt x="1678432" y="377952"/>
                </a:cubicBezTo>
                <a:cubicBezTo>
                  <a:pt x="1678432" y="586689"/>
                  <a:pt x="1509217" y="755904"/>
                  <a:pt x="1300480" y="755904"/>
                </a:cubicBezTo>
                <a:lnTo>
                  <a:pt x="1300470" y="755903"/>
                </a:lnTo>
                <a:lnTo>
                  <a:pt x="0" y="7559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62789" y="1451944"/>
            <a:ext cx="878260" cy="8782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image49.png" descr="doc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1710" y="1623534"/>
            <a:ext cx="519649" cy="5196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88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57862C0-8855-4703-A954-77977B5CB3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2" t="11846" b="5186"/>
          <a:stretch/>
        </p:blipFill>
        <p:spPr>
          <a:xfrm>
            <a:off x="207" y="811855"/>
            <a:ext cx="2908912" cy="56974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C8A4C7-845B-4346-8442-EE228945F3CF}"/>
              </a:ext>
            </a:extLst>
          </p:cNvPr>
          <p:cNvSpPr txBox="1"/>
          <p:nvPr/>
        </p:nvSpPr>
        <p:spPr>
          <a:xfrm>
            <a:off x="267960" y="148222"/>
            <a:ext cx="328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ebas Neue Bold" panose="020B0606020202050201" charset="-52"/>
              </a:rPr>
              <a:t>ЗАДАЧИ</a:t>
            </a:r>
            <a:r>
              <a:rPr lang="ru-RU" sz="3200" b="1" spc="100" dirty="0" smtClean="0">
                <a:solidFill>
                  <a:schemeClr val="bg1"/>
                </a:solidFill>
                <a:latin typeface="Bebas Neue Bold" panose="020B0606020202050201" charset="-52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Bebas Neue Bold" panose="020B0606020202050201" charset="-52"/>
              </a:rPr>
              <a:t>ГИС ЭПД</a:t>
            </a:r>
            <a:endParaRPr lang="ru-RU" sz="3200" b="1" spc="100" dirty="0">
              <a:solidFill>
                <a:schemeClr val="bg1"/>
              </a:solidFill>
              <a:latin typeface="Bebas Neue Bold" panose="020B0606020202050201" charset="-52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0000500000000000000" pitchFamily="2" charset="-52"/>
              </a:rPr>
              <a:pPr algn="r"/>
              <a:t>4</a:t>
            </a:fld>
            <a:endParaRPr lang="ru-RU" b="0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24" name="Shape 101"/>
          <p:cNvSpPr/>
          <p:nvPr/>
        </p:nvSpPr>
        <p:spPr>
          <a:xfrm>
            <a:off x="4320653" y="1327665"/>
            <a:ext cx="7292493" cy="446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5080" lvl="0">
              <a:spcBef>
                <a:spcPts val="1200"/>
              </a:spcBef>
              <a:defRPr/>
            </a:pPr>
            <a:r>
              <a:rPr lang="ru-RU" sz="2000" b="1" dirty="0">
                <a:solidFill>
                  <a:srgbClr val="001F5F"/>
                </a:solidFill>
                <a:latin typeface="Arial Narrow" panose="020B0606020202030204" pitchFamily="34" charset="0"/>
                <a:cs typeface="Microsoft Sans Serif"/>
              </a:rPr>
              <a:t>Получение, обработка, накопление и хранение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  <a:cs typeface="Microsoft Sans Serif"/>
              </a:rPr>
              <a:t>юридически значимых  электронных перевозочных документов и сведений, содержащихся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  <a:cs typeface="Microsoft Sans Serif"/>
              </a:rPr>
              <a:t/>
            </a:r>
            <a:b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  <a:cs typeface="Microsoft Sans Serif"/>
              </a:rPr>
            </a:b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  <a:cs typeface="Microsoft Sans Serif"/>
              </a:rPr>
              <a:t>в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  <a:cs typeface="Microsoft Sans Serif"/>
              </a:rPr>
              <a:t>них, полученных от операторов ИС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  <a:cs typeface="Microsoft Sans Serif"/>
              </a:rPr>
              <a:t>ЭПД</a:t>
            </a:r>
          </a:p>
          <a:p>
            <a:pPr marL="12700" marR="5080" lvl="0">
              <a:spcBef>
                <a:spcPts val="1200"/>
              </a:spcBef>
              <a:defRPr/>
            </a:pPr>
            <a:endParaRPr lang="ru-RU" sz="2000" dirty="0">
              <a:solidFill>
                <a:srgbClr val="506478"/>
              </a:solidFill>
              <a:latin typeface="Arial Narrow" panose="020B0606020202030204" pitchFamily="34" charset="0"/>
              <a:cs typeface="Microsoft Sans Serif"/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001F5F"/>
                </a:solidFill>
                <a:latin typeface="Arial Narrow" panose="020B0606020202030204" pitchFamily="34" charset="0"/>
                <a:cs typeface="Microsoft Sans Serif"/>
              </a:rPr>
              <a:t>Предоставление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</a:rPr>
              <a:t>ЭПД и сведений, содержащихся в них,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из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</a:rPr>
              <a:t>ГИС ЭПД уполномоченным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ФОИВ (</a:t>
            </a:r>
            <a:r>
              <a:rPr lang="ru-RU" sz="2000" dirty="0" err="1" smtClean="0">
                <a:solidFill>
                  <a:srgbClr val="506478"/>
                </a:solidFill>
                <a:latin typeface="Arial Narrow" panose="020B0606020202030204" pitchFamily="34" charset="0"/>
              </a:rPr>
              <a:t>Ространснадзор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, МВД России, ФНС России), </a:t>
            </a:r>
            <a:b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</a:rPr>
              <a:t>том числе в режиме офлайн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пос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</a:rPr>
              <a:t>р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едством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QR-кода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</a:rPr>
              <a:t>для обеспечения проверок на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дорогах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001F5F"/>
                </a:solidFill>
                <a:latin typeface="Arial Narrow" panose="020B0606020202030204" pitchFamily="34" charset="0"/>
                <a:cs typeface="Microsoft Sans Serif"/>
              </a:rPr>
              <a:t>Обеспечение </a:t>
            </a:r>
            <a:r>
              <a:rPr lang="ru-RU" sz="2000" b="1" dirty="0" smtClean="0">
                <a:solidFill>
                  <a:srgbClr val="001F5F"/>
                </a:solidFill>
                <a:latin typeface="Arial Narrow" panose="020B0606020202030204" pitchFamily="34" charset="0"/>
                <a:cs typeface="Microsoft Sans Serif"/>
              </a:rPr>
              <a:t>верификации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</a:rPr>
              <a:t>сведений из электронных перевозочных </a:t>
            </a:r>
            <a:r>
              <a:rPr lang="ru-RU" sz="2000" dirty="0" smtClean="0">
                <a:solidFill>
                  <a:srgbClr val="506478"/>
                </a:solidFill>
                <a:latin typeface="Arial Narrow" panose="020B0606020202030204" pitchFamily="34" charset="0"/>
              </a:rPr>
              <a:t>документов</a:t>
            </a:r>
          </a:p>
          <a:p>
            <a:pPr>
              <a:spcBef>
                <a:spcPts val="1200"/>
              </a:spcBef>
            </a:pPr>
            <a:endParaRPr lang="ru-RU" sz="2000" dirty="0">
              <a:solidFill>
                <a:srgbClr val="506478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001F5F"/>
                </a:solidFill>
                <a:latin typeface="Arial Narrow" panose="020B0606020202030204" pitchFamily="34" charset="0"/>
                <a:cs typeface="Microsoft Sans Serif"/>
              </a:rPr>
              <a:t>Формирование единого электронного реестра </a:t>
            </a:r>
            <a:r>
              <a:rPr lang="ru-RU" sz="2000" dirty="0">
                <a:solidFill>
                  <a:srgbClr val="506478"/>
                </a:solidFill>
                <a:latin typeface="Arial Narrow" panose="020B0606020202030204" pitchFamily="34" charset="0"/>
              </a:rPr>
              <a:t>операторов ИС ЭПД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68" y="1236639"/>
            <a:ext cx="538267" cy="53826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59" y="2765472"/>
            <a:ext cx="460555" cy="4605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79" y="5482708"/>
            <a:ext cx="482009" cy="48200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68" y="4267936"/>
            <a:ext cx="467645" cy="4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227</Words>
  <Application>Microsoft Office PowerPoint</Application>
  <PresentationFormat>Широкоэкранный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HeliosC</vt:lpstr>
      <vt:lpstr>Helvetica</vt:lpstr>
      <vt:lpstr>Arial</vt:lpstr>
      <vt:lpstr>Arial Narrow</vt:lpstr>
      <vt:lpstr>Calibri</vt:lpstr>
      <vt:lpstr>Calibri Light</vt:lpstr>
      <vt:lpstr>Helvetica Neue</vt:lpstr>
      <vt:lpstr>Microsoft Sans Serif</vt:lpstr>
      <vt:lpstr>Open Sans Regular</vt:lpstr>
      <vt:lpstr>Bebas Neue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 Базуева</dc:creator>
  <cp:lastModifiedBy>Комаха Ян Александрович</cp:lastModifiedBy>
  <cp:revision>46</cp:revision>
  <dcterms:created xsi:type="dcterms:W3CDTF">2019-06-10T12:14:31Z</dcterms:created>
  <dcterms:modified xsi:type="dcterms:W3CDTF">2022-11-17T06:04:33Z</dcterms:modified>
</cp:coreProperties>
</file>